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6" r:id="rId2"/>
    <p:sldId id="409" r:id="rId3"/>
    <p:sldId id="430" r:id="rId4"/>
    <p:sldId id="462" r:id="rId5"/>
    <p:sldId id="411" r:id="rId6"/>
    <p:sldId id="446" r:id="rId7"/>
    <p:sldId id="447" r:id="rId8"/>
    <p:sldId id="431" r:id="rId9"/>
    <p:sldId id="469" r:id="rId10"/>
    <p:sldId id="434" r:id="rId11"/>
    <p:sldId id="433" r:id="rId12"/>
    <p:sldId id="389" r:id="rId13"/>
    <p:sldId id="391" r:id="rId14"/>
    <p:sldId id="423" r:id="rId15"/>
    <p:sldId id="426" r:id="rId16"/>
    <p:sldId id="427" r:id="rId17"/>
    <p:sldId id="393" r:id="rId18"/>
    <p:sldId id="444" r:id="rId19"/>
    <p:sldId id="398" r:id="rId20"/>
    <p:sldId id="448" r:id="rId21"/>
    <p:sldId id="281" r:id="rId22"/>
    <p:sldId id="422" r:id="rId23"/>
    <p:sldId id="459" r:id="rId24"/>
    <p:sldId id="414" r:id="rId25"/>
    <p:sldId id="415" r:id="rId26"/>
    <p:sldId id="458" r:id="rId27"/>
    <p:sldId id="457" r:id="rId28"/>
    <p:sldId id="473" r:id="rId29"/>
    <p:sldId id="460" r:id="rId30"/>
    <p:sldId id="439" r:id="rId31"/>
    <p:sldId id="440" r:id="rId32"/>
    <p:sldId id="441" r:id="rId33"/>
    <p:sldId id="442" r:id="rId34"/>
    <p:sldId id="475" r:id="rId35"/>
    <p:sldId id="476" r:id="rId36"/>
    <p:sldId id="472" r:id="rId37"/>
    <p:sldId id="449" r:id="rId38"/>
    <p:sldId id="470" r:id="rId39"/>
    <p:sldId id="450" r:id="rId40"/>
    <p:sldId id="451" r:id="rId41"/>
    <p:sldId id="452" r:id="rId42"/>
    <p:sldId id="453" r:id="rId43"/>
    <p:sldId id="454" r:id="rId44"/>
    <p:sldId id="455" r:id="rId45"/>
    <p:sldId id="477" r:id="rId46"/>
    <p:sldId id="456" r:id="rId47"/>
    <p:sldId id="461" r:id="rId48"/>
    <p:sldId id="474" r:id="rId4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 Mesbah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C82C12"/>
    <a:srgbClr val="110345"/>
    <a:srgbClr val="F6D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1"/>
    <p:restoredTop sz="88844" autoAdjust="0"/>
  </p:normalViewPr>
  <p:slideViewPr>
    <p:cSldViewPr showGuides="1">
      <p:cViewPr varScale="1">
        <p:scale>
          <a:sx n="109" d="100"/>
          <a:sy n="109" d="100"/>
        </p:scale>
        <p:origin x="1512" y="176"/>
      </p:cViewPr>
      <p:guideLst>
        <p:guide orient="horz" pos="2205"/>
        <p:guide pos="52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-59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BE062-87C9-DB43-B9CF-63C3886CEC93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23C7C-B019-B840-B302-962DB6EC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5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73D92-D5C6-4CE3-A73C-54D945B64600}" type="datetimeFigureOut">
              <a:rPr lang="nl-NL" smtClean="0"/>
              <a:pPr/>
              <a:t>03-09-2025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DA17D-8BC1-4E58-AD19-2DF12CAB6DF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03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</a:t>
            </a:r>
          </a:p>
          <a:p>
            <a:endParaRPr lang="en-US" dirty="0"/>
          </a:p>
          <a:p>
            <a:r>
              <a:rPr lang="en-US" dirty="0"/>
              <a:t>Elevator</a:t>
            </a:r>
            <a:r>
              <a:rPr lang="en-US" baseline="0" dirty="0"/>
              <a:t> pitch: </a:t>
            </a:r>
          </a:p>
          <a:p>
            <a:pPr>
              <a:buFontTx/>
              <a:buChar char="-"/>
            </a:pPr>
            <a:r>
              <a:rPr lang="en-US" baseline="0" dirty="0"/>
              <a:t> Methods &amp; techniques to ensure that you deliver high quality software systems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Picture:</a:t>
            </a:r>
            <a:r>
              <a:rPr lang="en-US" baseline="0" dirty="0"/>
              <a:t> Composition by </a:t>
            </a:r>
            <a:r>
              <a:rPr lang="en-US" baseline="0" dirty="0" err="1"/>
              <a:t>Malevic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Composing software</a:t>
            </a:r>
          </a:p>
          <a:p>
            <a:pPr>
              <a:buFontTx/>
              <a:buChar char="-"/>
            </a:pPr>
            <a:r>
              <a:rPr lang="en-US" baseline="0" dirty="0"/>
              <a:t> Different levels of abstraction.</a:t>
            </a:r>
          </a:p>
          <a:p>
            <a:pPr>
              <a:buFontTx/>
              <a:buNone/>
            </a:pPr>
            <a:endParaRPr lang="en-US" baseline="0" dirty="0"/>
          </a:p>
          <a:p>
            <a:pPr>
              <a:buFontTx/>
              <a:buNone/>
            </a:pPr>
            <a:r>
              <a:rPr lang="en-US" baseline="0" dirty="0"/>
              <a:t>Course in English: OK?</a:t>
            </a:r>
          </a:p>
          <a:p>
            <a:pPr>
              <a:buFontTx/>
              <a:buNone/>
            </a:pPr>
            <a:endParaRPr lang="en-US" baseline="0" dirty="0"/>
          </a:p>
          <a:p>
            <a:pPr>
              <a:lnSpc>
                <a:spcPct val="90000"/>
              </a:lnSpc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hour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Getting to know each other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Why this course matters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it is structured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to successfully</a:t>
            </a:r>
          </a:p>
          <a:p>
            <a:pPr>
              <a:lnSpc>
                <a:spcPct val="90000"/>
              </a:lnSpc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hour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Fundamentals of software testing and</a:t>
            </a:r>
            <a:br>
              <a:rPr lang="en-US" dirty="0"/>
            </a:br>
            <a:r>
              <a:rPr lang="en-US" dirty="0"/>
              <a:t>quality engineering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Part I / chapters 1-4 / pp. 1-50 of book</a:t>
            </a:r>
          </a:p>
          <a:p>
            <a:pPr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today’s objectives?</a:t>
            </a:r>
          </a:p>
          <a:p>
            <a:endParaRPr lang="en-US" dirty="0"/>
          </a:p>
          <a:p>
            <a:r>
              <a:rPr lang="en-US" dirty="0"/>
              <a:t>First</a:t>
            </a:r>
            <a:r>
              <a:rPr lang="en-US" baseline="0" dirty="0"/>
              <a:t> of all, demonstrate relevance of the topic.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22</a:t>
            </a:fld>
            <a:endParaRPr lang="nl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today’s objectives?</a:t>
            </a:r>
          </a:p>
          <a:p>
            <a:endParaRPr lang="en-US" dirty="0"/>
          </a:p>
          <a:p>
            <a:r>
              <a:rPr lang="en-US" dirty="0"/>
              <a:t>First</a:t>
            </a:r>
            <a:r>
              <a:rPr lang="en-US" baseline="0" dirty="0"/>
              <a:t> of all, demonstrate relevance of the topic.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23</a:t>
            </a:fld>
            <a:endParaRPr lang="nl-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1946, at Harvard, operators traced an error in the Mark II to a </a:t>
            </a:r>
            <a:r>
              <a:rPr lang="en-US" b="1" dirty="0"/>
              <a:t>moth trapped in a relay</a:t>
            </a:r>
            <a:r>
              <a:rPr lang="en-US" dirty="0"/>
              <a:t>, coining the term bug. This bug was carefully removed and taped to the log book. Stemming from the first bug, today we call errors or glitch's [sic] in a program a bug. REEELAY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1925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Whittaker:</a:t>
            </a:r>
            <a:r>
              <a:rPr lang="nl-NL" baseline="0" dirty="0"/>
              <a:t> “The Magic of software”</a:t>
            </a:r>
          </a:p>
          <a:p>
            <a:endParaRPr lang="nl-NL" baseline="0" dirty="0"/>
          </a:p>
          <a:p>
            <a:r>
              <a:rPr lang="nl-NL" baseline="0" dirty="0"/>
              <a:t>We love making software</a:t>
            </a:r>
          </a:p>
          <a:p>
            <a:r>
              <a:rPr lang="nl-NL" baseline="0" dirty="0"/>
              <a:t>We change society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Marc </a:t>
            </a:r>
            <a:r>
              <a:rPr lang="nl-NL" dirty="0" err="1"/>
              <a:t>Andreessen</a:t>
            </a:r>
            <a:r>
              <a:rPr lang="nl-NL" dirty="0"/>
              <a:t>: Netscape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Whittaker:</a:t>
            </a:r>
            <a:r>
              <a:rPr lang="nl-NL" baseline="0" dirty="0"/>
              <a:t> “The Magic of software”</a:t>
            </a:r>
          </a:p>
          <a:p>
            <a:endParaRPr lang="nl-NL" baseline="0" dirty="0"/>
          </a:p>
          <a:p>
            <a:r>
              <a:rPr lang="nl-NL" baseline="0" dirty="0"/>
              <a:t>We love making software</a:t>
            </a:r>
          </a:p>
          <a:p>
            <a:r>
              <a:rPr lang="nl-NL" baseline="0" dirty="0"/>
              <a:t>We change society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Marc </a:t>
            </a:r>
            <a:r>
              <a:rPr lang="nl-NL" dirty="0" err="1"/>
              <a:t>Andreessen</a:t>
            </a:r>
            <a:r>
              <a:rPr lang="nl-NL" dirty="0"/>
              <a:t>: Netscape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70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“If the four main generator control units (associated with the engine-mounted generators) were powered up at the same time, after 248 days of continuous power, all four GCUs will go into failsafe mode at the same time, resulting in a loss of all AC electrical power regardless of flight phase.”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722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2608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E1BB45-BE57-41AE-818F-D20FE9E119E8}" type="slidenum">
              <a:rPr lang="en-US"/>
              <a:pPr/>
              <a:t>40</a:t>
            </a:fld>
            <a:endParaRPr 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Binder, Ch.3.</a:t>
            </a:r>
          </a:p>
          <a:p>
            <a:r>
              <a:rPr lang="en-US"/>
              <a:t>A better tester, </a:t>
            </a:r>
            <a:r>
              <a:rPr lang="en-US" i="1"/>
              <a:t>and</a:t>
            </a:r>
            <a:r>
              <a:rPr lang="en-US"/>
              <a:t> a better system builder.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5046C-AF01-44AF-8C1D-C63D3FF868AD}" type="slidenum">
              <a:rPr lang="en-US"/>
              <a:pPr/>
              <a:t>42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Practical applicability</a:t>
            </a:r>
          </a:p>
          <a:p>
            <a:endParaRPr lang="en-US"/>
          </a:p>
          <a:p>
            <a:r>
              <a:rPr lang="en-US"/>
              <a:t>Strong theoretical foundation.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5DD81D-E562-4FC5-B354-D473DB5244DF}" type="slidenum">
              <a:rPr lang="en-US"/>
              <a:pPr/>
              <a:t>43</a:t>
            </a:fld>
            <a:endParaRPr lang="en-US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Practical applicability</a:t>
            </a:r>
          </a:p>
          <a:p>
            <a:endParaRPr lang="en-US"/>
          </a:p>
          <a:p>
            <a:r>
              <a:rPr lang="en-US"/>
              <a:t>Strong theoretical foundation.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6C10CA-6D55-487A-A9AF-4A5B5E402758}" type="slidenum">
              <a:rPr lang="en-US"/>
              <a:pPr/>
              <a:t>44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 level: raw facts, raw material.</a:t>
            </a:r>
          </a:p>
          <a:p>
            <a:endParaRPr lang="en-US" dirty="0"/>
          </a:p>
          <a:p>
            <a:r>
              <a:rPr lang="en-US" dirty="0"/>
              <a:t>Application level: practicum.</a:t>
            </a:r>
          </a:p>
          <a:p>
            <a:r>
              <a:rPr lang="en-US" dirty="0"/>
              <a:t>Lectures: knowledge + evaluation!</a:t>
            </a:r>
          </a:p>
          <a:p>
            <a:r>
              <a:rPr lang="en-US" dirty="0"/>
              <a:t>Evaluation:</a:t>
            </a:r>
          </a:p>
          <a:p>
            <a:endParaRPr lang="en-US" dirty="0"/>
          </a:p>
          <a:p>
            <a:r>
              <a:rPr lang="en-US" dirty="0"/>
              <a:t>Be a better:</a:t>
            </a:r>
          </a:p>
          <a:p>
            <a:r>
              <a:rPr lang="en-US" dirty="0"/>
              <a:t>Tester</a:t>
            </a:r>
          </a:p>
          <a:p>
            <a:r>
              <a:rPr lang="en-US" dirty="0"/>
              <a:t>Developer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Project manager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Software engineer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750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04B6E-29E2-D643-890D-C9E45313439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43FC3D-10D4-43E3-AD50-C7ADFEF00FDB}" type="slidenum">
              <a:rPr lang="en-US"/>
              <a:pPr/>
              <a:t>5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sz="9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50A7F0-3024-4874-BF06-77CB2680B97A}" type="slidenum">
              <a:rPr lang="en-US"/>
              <a:pPr/>
              <a:t>8</a:t>
            </a:fld>
            <a:endParaRPr lang="en-U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04B6E-29E2-D643-890D-C9E45313439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1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A6F-03BE-EC44-9FE5-B8881691FAE4}" type="datetime1">
              <a:rPr lang="en-CA" smtClean="0"/>
              <a:t>2025-09-03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1C06-23CC-B448-B5D6-3C78D1830206}" type="datetime1">
              <a:rPr lang="en-CA" smtClean="0"/>
              <a:t>2025-09-03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6D0D-BCEB-844E-A78C-959F04A3EE34}" type="datetime1">
              <a:rPr lang="en-CA" smtClean="0"/>
              <a:t>2025-09-03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5C198-9A07-9549-84C6-DD5F00982196}" type="datetime1">
              <a:rPr lang="en-CA" smtClean="0"/>
              <a:t>2025-09-03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267B-D25B-654B-A519-FDE4A5AA97AB}" type="datetime1">
              <a:rPr lang="en-CA" smtClean="0"/>
              <a:t>2025-09-03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86C1-2DDE-904A-A004-79DB1890D838}" type="datetime1">
              <a:rPr lang="en-CA" smtClean="0"/>
              <a:t>2025-09-03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5B1F-9677-0D42-9545-4684B254FF6C}" type="datetime1">
              <a:rPr lang="en-CA" smtClean="0"/>
              <a:t>2025-09-03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C0DA-550A-8E44-A6E1-814A30D37401}" type="datetime1">
              <a:rPr lang="en-CA" smtClean="0"/>
              <a:t>2025-09-03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FEC44-2281-1546-A55D-85E1505A2CCB}" type="datetime1">
              <a:rPr lang="en-CA" smtClean="0"/>
              <a:t>2025-09-03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9A6B-EEAE-0E46-96FE-7924D8AAC8CA}" type="datetime1">
              <a:rPr lang="en-CA" smtClean="0"/>
              <a:t>2025-09-03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3A60-443B-364D-B786-227A935F94B2}" type="datetime1">
              <a:rPr lang="en-CA" smtClean="0"/>
              <a:t>2025-09-03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53EF8-5A0C-E543-8408-B3ED1B295F42}" type="datetime1">
              <a:rPr lang="en-CA" smtClean="0"/>
              <a:t>2025-09-03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mesbah@ece.ubc.c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eguardian.com/business/2015/may/01/us-aviation-authority-boeing-787-dreamliner-bug-could-cause-loss-of-contro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x.cs.uoregon.edu/~michal/book/free.php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alt.ece.ubc.c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gif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07704" y="836712"/>
            <a:ext cx="5400600" cy="2376264"/>
          </a:xfrm>
          <a:prstGeom prst="rect">
            <a:avLst/>
          </a:prstGeom>
          <a:solidFill>
            <a:schemeClr val="bg2">
              <a:alpha val="80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110345"/>
                </a:solidFill>
                <a:latin typeface="+mj-lt"/>
                <a:ea typeface="+mj-ea"/>
                <a:cs typeface="+mj-cs"/>
              </a:rPr>
              <a:t>CPEN 422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10345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10345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Software Testing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10345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699792" y="4005064"/>
            <a:ext cx="3744416" cy="1296144"/>
          </a:xfrm>
          <a:prstGeom prst="rect">
            <a:avLst/>
          </a:prstGeom>
          <a:solidFill>
            <a:schemeClr val="bg2">
              <a:alpha val="79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82C1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Ali Mesbah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82C1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ECE, UBC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C82C1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25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UBC Canvas</a:t>
            </a:r>
          </a:p>
          <a:p>
            <a:pPr lvl="1"/>
            <a:r>
              <a:rPr lang="en-US" dirty="0"/>
              <a:t>Syllabus</a:t>
            </a:r>
          </a:p>
          <a:p>
            <a:pPr lvl="1"/>
            <a:r>
              <a:rPr lang="en-US" dirty="0"/>
              <a:t>Lecture notes</a:t>
            </a:r>
          </a:p>
          <a:p>
            <a:r>
              <a:rPr lang="en-US" dirty="0"/>
              <a:t>Piazza (join)</a:t>
            </a:r>
          </a:p>
          <a:p>
            <a:pPr lvl="1"/>
            <a:r>
              <a:rPr lang="en-US" dirty="0"/>
              <a:t>All questions and discussions</a:t>
            </a:r>
          </a:p>
          <a:p>
            <a:r>
              <a:rPr lang="en-US" dirty="0"/>
              <a:t>GitHub (Lab work)</a:t>
            </a:r>
          </a:p>
          <a:p>
            <a:pPr lvl="1"/>
            <a:r>
              <a:rPr lang="en-US" dirty="0">
                <a:hlinkClick r:id="rId3"/>
              </a:rPr>
              <a:t>https://github.com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an account on </a:t>
            </a:r>
            <a:r>
              <a:rPr lang="en-US" dirty="0" err="1"/>
              <a:t>GitHub</a:t>
            </a:r>
            <a:r>
              <a:rPr lang="en-US" dirty="0"/>
              <a:t> if you don’t have one!</a:t>
            </a:r>
          </a:p>
          <a:p>
            <a:pPr lvl="1"/>
            <a:r>
              <a:rPr lang="en-US" dirty="0"/>
              <a:t>Submit your account (see Canvas for announcements).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18C-79D7-3440-8391-231FE7B9B7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Sijia</a:t>
            </a:r>
            <a:r>
              <a:rPr lang="en-US" dirty="0"/>
              <a:t> Gu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Contact her via Piazza!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18C-79D7-3440-8391-231FE7B9B7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0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endParaRPr lang="en-US" dirty="0">
              <a:latin typeface=""/>
            </a:endParaRPr>
          </a:p>
          <a:p>
            <a:r>
              <a:rPr lang="en-CA" sz="2800" dirty="0">
                <a:effectLst/>
                <a:latin typeface="CMR10"/>
              </a:rPr>
              <a:t>Active Participation: 		05% </a:t>
            </a:r>
          </a:p>
          <a:p>
            <a:r>
              <a:rPr lang="en-CA" sz="2800" dirty="0">
                <a:effectLst/>
                <a:latin typeface="CMR10"/>
              </a:rPr>
              <a:t>Presentations:		 	10% </a:t>
            </a:r>
          </a:p>
          <a:p>
            <a:r>
              <a:rPr lang="en-CA" sz="2800" dirty="0">
                <a:effectLst/>
                <a:latin typeface="CMR10"/>
              </a:rPr>
              <a:t>Midterm (</a:t>
            </a:r>
            <a:r>
              <a:rPr lang="en-CA" sz="2800">
                <a:effectLst/>
                <a:latin typeface="CMBX10"/>
              </a:rPr>
              <a:t>October 15</a:t>
            </a:r>
            <a:r>
              <a:rPr lang="en-CA" sz="2800">
                <a:effectLst/>
                <a:latin typeface="CMR10"/>
              </a:rPr>
              <a:t>): </a:t>
            </a:r>
            <a:r>
              <a:rPr lang="en-CA" sz="2800" dirty="0">
                <a:effectLst/>
                <a:latin typeface="CMR10"/>
              </a:rPr>
              <a:t>	15% </a:t>
            </a:r>
          </a:p>
          <a:p>
            <a:r>
              <a:rPr lang="en-CA" sz="2800" dirty="0">
                <a:effectLst/>
                <a:latin typeface="CMR10"/>
              </a:rPr>
              <a:t>Lab Work: 			30% </a:t>
            </a:r>
          </a:p>
          <a:p>
            <a:r>
              <a:rPr lang="en-CA" sz="2800" dirty="0">
                <a:effectLst/>
                <a:latin typeface="CMR10"/>
              </a:rPr>
              <a:t>Final Exam: 			40% </a:t>
            </a:r>
            <a:endParaRPr lang="en-CA" sz="2800" dirty="0"/>
          </a:p>
          <a:p>
            <a:pPr marL="0" indent="0">
              <a:buNone/>
            </a:pPr>
            <a:endParaRPr lang="en-US" dirty="0">
              <a:latin typeface="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59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and Piazza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Canvas</a:t>
            </a:r>
          </a:p>
          <a:p>
            <a:pPr lvl="1"/>
            <a:r>
              <a:rPr lang="en-US" dirty="0"/>
              <a:t>Syllabus (read it!)</a:t>
            </a:r>
          </a:p>
          <a:p>
            <a:pPr lvl="1"/>
            <a:r>
              <a:rPr lang="en-US" dirty="0"/>
              <a:t>Lecture notes </a:t>
            </a:r>
            <a:r>
              <a:rPr lang="en-US" i="1" dirty="0"/>
              <a:t>after</a:t>
            </a:r>
            <a:r>
              <a:rPr lang="en-US" dirty="0"/>
              <a:t> each lecture</a:t>
            </a:r>
          </a:p>
          <a:p>
            <a:pPr lvl="1"/>
            <a:r>
              <a:rPr lang="en-US" dirty="0"/>
              <a:t>General announcements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Piazza</a:t>
            </a:r>
          </a:p>
          <a:p>
            <a:pPr lvl="1"/>
            <a:r>
              <a:rPr lang="en-US" dirty="0"/>
              <a:t>Q&amp;A, discussions -&gt; participation marks!</a:t>
            </a:r>
          </a:p>
          <a:p>
            <a:pPr lvl="1"/>
            <a:r>
              <a:rPr lang="en-US" dirty="0"/>
              <a:t>Lab related announcements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18C-79D7-3440-8391-231FE7B9B7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0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Participation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Active participation means </a:t>
            </a:r>
          </a:p>
          <a:p>
            <a:r>
              <a:rPr lang="en-US" dirty="0"/>
              <a:t>class attendance, </a:t>
            </a:r>
          </a:p>
          <a:p>
            <a:r>
              <a:rPr lang="en-US" dirty="0"/>
              <a:t>participation in the discussions in the class and online</a:t>
            </a:r>
          </a:p>
          <a:p>
            <a:r>
              <a:rPr lang="en-US" dirty="0"/>
              <a:t>asking good questions, responding to questions asked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842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student/group presents once</a:t>
            </a:r>
          </a:p>
          <a:p>
            <a:r>
              <a:rPr lang="en-US" dirty="0"/>
              <a:t>A topic on software testing and analysis (more details will follow)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161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Topics: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related technique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tool, + 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paper/article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Industrial case studies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list of potential topics will be provided soon.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8806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99D1-E473-45A7-A2C3-DBA23CEA1A5F}" type="slidenum">
              <a:rPr lang="en-US"/>
              <a:pPr/>
              <a:t>17</a:t>
            </a:fld>
            <a:endParaRPr lang="en-US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in Groups of 2</a:t>
            </a:r>
          </a:p>
          <a:p>
            <a:r>
              <a:rPr lang="en-US" dirty="0"/>
              <a:t>Lab meetings with TA during lab sessions</a:t>
            </a:r>
          </a:p>
          <a:p>
            <a:r>
              <a:rPr lang="en-US" i="1" dirty="0"/>
              <a:t>Assignments</a:t>
            </a:r>
          </a:p>
          <a:p>
            <a:pPr lvl="1"/>
            <a:r>
              <a:rPr lang="en-US" i="1" dirty="0"/>
              <a:t>Defects4J, end-to-end testing</a:t>
            </a:r>
          </a:p>
          <a:p>
            <a:pPr lvl="1"/>
            <a:r>
              <a:rPr lang="en-US" i="1" dirty="0"/>
              <a:t>Static analysis</a:t>
            </a:r>
          </a:p>
          <a:p>
            <a:r>
              <a:rPr lang="en-US" i="1" dirty="0"/>
              <a:t>Project (open-ended)</a:t>
            </a:r>
          </a:p>
        </p:txBody>
      </p:sp>
    </p:spTree>
    <p:extLst>
      <p:ext uri="{BB962C8B-B14F-4D97-AF65-F5344CB8AC3E}">
        <p14:creationId xmlns:p14="http://schemas.microsoft.com/office/powerpoint/2010/main" val="3946731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4B8-4EA4-47D8-8410-997451FC3096}" type="slidenum">
              <a:rPr lang="en-US"/>
              <a:pPr/>
              <a:t>18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Style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This will vary!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Sometimes the lectures will be very typical, where I talk on a certain topic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Mostly </a:t>
            </a:r>
            <a:r>
              <a:rPr lang="en-US" b="1" dirty="0"/>
              <a:t>mini-lectures</a:t>
            </a:r>
            <a:r>
              <a:rPr lang="en-US" dirty="0"/>
              <a:t> plus </a:t>
            </a:r>
            <a:r>
              <a:rPr lang="en-US" b="1" dirty="0"/>
              <a:t>in-class exercises</a:t>
            </a:r>
            <a:r>
              <a:rPr lang="en-US" dirty="0"/>
              <a:t> -- here’s where participation comes in!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Some will be </a:t>
            </a:r>
            <a:r>
              <a:rPr lang="en-US" b="1" dirty="0"/>
              <a:t>async</a:t>
            </a:r>
            <a:r>
              <a:rPr lang="en-US" dirty="0"/>
              <a:t> (watch a video/lecture)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Presentations by you on hot testing related topics and  tools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049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4B8-4EA4-47D8-8410-997451FC3096}" type="slidenum">
              <a:rPr lang="en-US"/>
              <a:pPr/>
              <a:t>2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Objectives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Getting to know each other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is this course about?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to successfully pass this course</a:t>
            </a:r>
          </a:p>
        </p:txBody>
      </p:sp>
    </p:spTree>
    <p:extLst>
      <p:ext uri="{BB962C8B-B14F-4D97-AF65-F5344CB8AC3E}">
        <p14:creationId xmlns:p14="http://schemas.microsoft.com/office/powerpoint/2010/main" val="473883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What is software verification and testing?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 is it important?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do you want to learn in this course?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1910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Preliminaries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Pezze &amp; Young</a:t>
            </a:r>
          </a:p>
          <a:p>
            <a:r>
              <a:rPr lang="en-US"/>
              <a:t>Chapters 1-4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nal-e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375341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1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nal-e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564904"/>
            <a:ext cx="375341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9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4" name="Picture 3" descr="Bu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6728806" cy="5301208"/>
          </a:xfrm>
          <a:prstGeom prst="rect">
            <a:avLst/>
          </a:prstGeom>
        </p:spPr>
      </p:pic>
      <p:pic>
        <p:nvPicPr>
          <p:cNvPr id="5" name="Picture 4" descr="bogongMo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5" y="-1"/>
            <a:ext cx="2232248" cy="17014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512" y="2348880"/>
            <a:ext cx="652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1946</a:t>
            </a:r>
          </a:p>
        </p:txBody>
      </p:sp>
    </p:spTree>
    <p:extLst>
      <p:ext uri="{BB962C8B-B14F-4D97-AF65-F5344CB8AC3E}">
        <p14:creationId xmlns:p14="http://schemas.microsoft.com/office/powerpoint/2010/main" val="218263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308E1-9422-4CA1-9574-71267C5A475F}" type="slidenum">
              <a:rPr lang="en-US"/>
              <a:pPr/>
              <a:t>25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“Our civilization runs on software”</a:t>
            </a:r>
          </a:p>
        </p:txBody>
      </p:sp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541713"/>
            <a:ext cx="3810000" cy="303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676400"/>
            <a:ext cx="3848100" cy="289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2057400"/>
            <a:ext cx="1828800" cy="1152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1676400"/>
            <a:ext cx="1676400" cy="1676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089525"/>
            <a:ext cx="2362200" cy="1463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24700" y="5029200"/>
            <a:ext cx="1638300" cy="163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19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308E1-9422-4CA1-9574-71267C5A475F}" type="slidenum">
              <a:rPr lang="en-US"/>
              <a:pPr/>
              <a:t>26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“Software is eating the world”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Discuss with your neighbors and write down </a:t>
            </a:r>
            <a:endParaRPr lang="en-CA" dirty="0"/>
          </a:p>
          <a:p>
            <a:pPr lvl="1"/>
            <a:r>
              <a:rPr lang="en-CA" dirty="0"/>
              <a:t>What does this sentence mean? </a:t>
            </a:r>
          </a:p>
          <a:p>
            <a:pPr lvl="1"/>
            <a:r>
              <a:rPr lang="en-CA" dirty="0"/>
              <a:t>Do you agree?</a:t>
            </a:r>
          </a:p>
          <a:p>
            <a:pPr lvl="1"/>
            <a:r>
              <a:rPr lang="en-CA" dirty="0"/>
              <a:t>Can you provide some examples?</a:t>
            </a:r>
          </a:p>
          <a:p>
            <a:pPr lvl="1"/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719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308E1-9422-4CA1-9574-71267C5A475F}" type="slidenum">
              <a:rPr lang="en-US"/>
              <a:pPr/>
              <a:t>27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“Software is eating the world”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Digital docs (PDF) ate libraries</a:t>
            </a:r>
          </a:p>
          <a:p>
            <a:r>
              <a:rPr lang="en-US" dirty="0"/>
              <a:t>E-mail ate</a:t>
            </a:r>
            <a:r>
              <a:rPr lang="en-US" b="1" dirty="0"/>
              <a:t> </a:t>
            </a:r>
            <a:r>
              <a:rPr lang="en-US" dirty="0"/>
              <a:t>mail services</a:t>
            </a:r>
          </a:p>
          <a:p>
            <a:r>
              <a:rPr lang="en-US" dirty="0"/>
              <a:t>Netflix ate</a:t>
            </a:r>
            <a:r>
              <a:rPr lang="en-US" b="1" dirty="0"/>
              <a:t> </a:t>
            </a:r>
            <a:r>
              <a:rPr lang="en-US" dirty="0"/>
              <a:t>video stores</a:t>
            </a:r>
          </a:p>
          <a:p>
            <a:r>
              <a:rPr lang="en-US" dirty="0"/>
              <a:t>Expedia ate travel agents</a:t>
            </a:r>
          </a:p>
          <a:p>
            <a:r>
              <a:rPr lang="en-US" dirty="0"/>
              <a:t>Amazon is eating retail stores</a:t>
            </a:r>
          </a:p>
          <a:p>
            <a:r>
              <a:rPr lang="en-US" dirty="0" err="1"/>
              <a:t>Uber</a:t>
            </a:r>
            <a:r>
              <a:rPr lang="en-US" dirty="0"/>
              <a:t> is eating taxis </a:t>
            </a:r>
          </a:p>
          <a:p>
            <a:r>
              <a:rPr lang="en-US" dirty="0" err="1"/>
              <a:t>AirBnB</a:t>
            </a:r>
            <a:r>
              <a:rPr lang="en-US" dirty="0"/>
              <a:t> is eating hotels</a:t>
            </a:r>
          </a:p>
          <a:p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652120" y="1124744"/>
            <a:ext cx="2893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Marc </a:t>
            </a:r>
            <a:r>
              <a:rPr lang="nl-NL" dirty="0" err="1"/>
              <a:t>Andreessen</a:t>
            </a:r>
            <a:r>
              <a:rPr lang="nl-NL" dirty="0"/>
              <a:t> (Netscape) </a:t>
            </a:r>
          </a:p>
        </p:txBody>
      </p:sp>
    </p:spTree>
    <p:extLst>
      <p:ext uri="{BB962C8B-B14F-4D97-AF65-F5344CB8AC3E}">
        <p14:creationId xmlns:p14="http://schemas.microsoft.com/office/powerpoint/2010/main" val="3410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308E1-9422-4CA1-9574-71267C5A475F}" type="slidenum">
              <a:rPr lang="en-US"/>
              <a:pPr/>
              <a:t>28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“AI is eating the world”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Discuss with your neighbors and write down </a:t>
            </a:r>
            <a:endParaRPr lang="en-CA" dirty="0"/>
          </a:p>
          <a:p>
            <a:pPr lvl="1"/>
            <a:r>
              <a:rPr lang="en-CA" dirty="0"/>
              <a:t>What does this sentence mean? </a:t>
            </a:r>
          </a:p>
          <a:p>
            <a:pPr lvl="1"/>
            <a:r>
              <a:rPr lang="en-CA" dirty="0"/>
              <a:t>Do you agree?</a:t>
            </a:r>
          </a:p>
          <a:p>
            <a:pPr lvl="1"/>
            <a:r>
              <a:rPr lang="en-CA" dirty="0"/>
              <a:t>Can you provide some examples?</a:t>
            </a:r>
          </a:p>
          <a:p>
            <a:pPr lvl="1"/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65536-8B63-FBCC-3972-83DBFC3C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47825"/>
            <a:ext cx="7772400" cy="47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5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Dependability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29</a:t>
            </a:fld>
            <a:endParaRPr lang="nl-NL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More and more we </a:t>
            </a:r>
            <a:r>
              <a:rPr lang="en-CA" b="1" dirty="0"/>
              <a:t>depend</a:t>
            </a:r>
            <a:r>
              <a:rPr lang="en-CA" dirty="0"/>
              <a:t> on software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Which in turn means software needs to be more and more </a:t>
            </a:r>
            <a:r>
              <a:rPr lang="en-CA" b="1" dirty="0"/>
              <a:t>dependable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1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600200"/>
            <a:ext cx="7721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Lecturer: 		Dr. Ali Mesbah</a:t>
            </a:r>
          </a:p>
          <a:p>
            <a:pPr>
              <a:buNone/>
            </a:pPr>
            <a:r>
              <a:rPr lang="en-US" dirty="0"/>
              <a:t>Email: 		</a:t>
            </a:r>
            <a:r>
              <a:rPr lang="en-US" dirty="0">
                <a:hlinkClick r:id="rId3"/>
              </a:rPr>
              <a:t>amesbah@ece.ubc.ca</a:t>
            </a:r>
            <a:endParaRPr lang="en-US" dirty="0"/>
          </a:p>
          <a:p>
            <a:pPr>
              <a:buNone/>
            </a:pPr>
            <a:r>
              <a:rPr lang="en-US" dirty="0"/>
              <a:t>Office: 		KAISER 4044</a:t>
            </a:r>
          </a:p>
          <a:p>
            <a:pPr>
              <a:buNone/>
            </a:pPr>
            <a:r>
              <a:rPr lang="en-US" dirty="0"/>
              <a:t>Office hours:	by appointment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18C-79D7-3440-8391-231FE7B9B7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30</a:t>
            </a:fld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4784"/>
            <a:ext cx="5277244" cy="4218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332656"/>
            <a:ext cx="49822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Boeing 787 (Dreamliner) bug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0596" y="1988840"/>
            <a:ext cx="34563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 software </a:t>
            </a:r>
            <a:r>
              <a:rPr lang="en-US" sz="3200" b="1" dirty="0"/>
              <a:t>bug</a:t>
            </a:r>
            <a:r>
              <a:rPr lang="en-US" sz="3200" dirty="0"/>
              <a:t> that causes a complete electric shutdown of Boeing’s 787 and potentially “loss of control” of the aircraft.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5934670"/>
            <a:ext cx="77048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http://www.theguardian.com/business/2015/may/01/us-aviation-authority-boeing-787-dreamliner-bug-could-cause-loss-of-control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8297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5887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examples of software defects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525963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Toyota's electronic throttle control system (ETCS) had software bugs that could cause </a:t>
            </a:r>
            <a:r>
              <a:rPr lang="en-US" b="1" dirty="0"/>
              <a:t>unintended acceleration</a:t>
            </a:r>
            <a:r>
              <a:rPr lang="en-US" dirty="0"/>
              <a:t>. At least 89 people were killed as a result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2013, US court rules against Toyota:</a:t>
            </a:r>
          </a:p>
          <a:p>
            <a:r>
              <a:rPr lang="en-US" dirty="0"/>
              <a:t>Toyota’s ETCS source code is of </a:t>
            </a:r>
            <a:r>
              <a:rPr lang="en-US" b="1" dirty="0"/>
              <a:t>unreasonable quality</a:t>
            </a:r>
            <a:r>
              <a:rPr lang="en-US" dirty="0"/>
              <a:t>.</a:t>
            </a:r>
          </a:p>
          <a:p>
            <a:r>
              <a:rPr lang="en-US" dirty="0"/>
              <a:t>Toyota’s source code is </a:t>
            </a:r>
            <a:r>
              <a:rPr lang="en-US" b="1" dirty="0"/>
              <a:t>defective </a:t>
            </a:r>
            <a:r>
              <a:rPr lang="en-US" dirty="0"/>
              <a:t>and </a:t>
            </a:r>
            <a:r>
              <a:rPr lang="en-US" b="1" dirty="0"/>
              <a:t>contains bugs</a:t>
            </a:r>
            <a:r>
              <a:rPr lang="en-US" dirty="0"/>
              <a:t>, including bugs that can cause unintended acceleration.</a:t>
            </a:r>
          </a:p>
          <a:p>
            <a:r>
              <a:rPr lang="en-US" dirty="0"/>
              <a:t>code-quality metrics predict presence of </a:t>
            </a:r>
            <a:r>
              <a:rPr lang="en-US" b="1" dirty="0"/>
              <a:t>additional bugs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ACAAC-6511-6949-93A1-6DB6DC722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78" y="0"/>
            <a:ext cx="4358878" cy="21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37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infamous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NASA Mars Polar Lander destroyed </a:t>
            </a:r>
          </a:p>
          <a:p>
            <a:pPr lvl="1"/>
            <a:r>
              <a:rPr lang="en-US" dirty="0"/>
              <a:t>its flight software mistook </a:t>
            </a:r>
            <a:r>
              <a:rPr lang="en-US" b="1" dirty="0"/>
              <a:t>vibrations</a:t>
            </a:r>
            <a:r>
              <a:rPr lang="en-US" dirty="0"/>
              <a:t> due to atmospheric turbulence for evidence that the vehicle had landed and </a:t>
            </a:r>
            <a:r>
              <a:rPr lang="en-US" b="1" dirty="0"/>
              <a:t>shut off </a:t>
            </a:r>
            <a:r>
              <a:rPr lang="en-US" dirty="0"/>
              <a:t>the engines 40 meters from the Martian surface!</a:t>
            </a:r>
          </a:p>
          <a:p>
            <a:r>
              <a:rPr lang="en-US" dirty="0"/>
              <a:t>Apple’s “</a:t>
            </a:r>
            <a:r>
              <a:rPr lang="en-US" dirty="0" err="1"/>
              <a:t>goto</a:t>
            </a:r>
            <a:r>
              <a:rPr lang="en-US" dirty="0"/>
              <a:t> fail” bug: a </a:t>
            </a:r>
            <a:r>
              <a:rPr lang="en-US" b="1" dirty="0"/>
              <a:t>duplicated line of code </a:t>
            </a:r>
            <a:r>
              <a:rPr lang="en-US" dirty="0"/>
              <a:t>which caused a (SSL) public key certificate check to pass a test incorrectly.</a:t>
            </a:r>
          </a:p>
          <a:p>
            <a:r>
              <a:rPr lang="en-US" dirty="0" err="1"/>
              <a:t>Heartbleed</a:t>
            </a:r>
            <a:r>
              <a:rPr lang="en-US" dirty="0"/>
              <a:t>, an </a:t>
            </a:r>
            <a:r>
              <a:rPr lang="en-US" dirty="0" err="1"/>
              <a:t>OpenSSL</a:t>
            </a:r>
            <a:r>
              <a:rPr lang="en-US" dirty="0"/>
              <a:t> vulnerability</a:t>
            </a:r>
          </a:p>
          <a:p>
            <a:pPr lvl="1"/>
            <a:r>
              <a:rPr lang="en-US" dirty="0"/>
              <a:t>900 SINs stolen from Canada Revenue 2014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9401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5" name="Picture 4" descr="heartbleed_expla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0"/>
            <a:ext cx="4222576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57CFC73-B07E-749A-4DB0-80532036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11070" y="-1666348"/>
            <a:ext cx="16002000" cy="1000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2360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3F27-3046-6C35-2DAD-ABE4A37F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Microsoft Meltdown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81B3C-EF4A-BD6D-1530-1F7510172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8 million Microsoft users reported on </a:t>
            </a:r>
            <a:r>
              <a:rPr lang="en-US" b="1" dirty="0"/>
              <a:t>19 July 2024 </a:t>
            </a:r>
            <a:r>
              <a:rPr lang="en-US" dirty="0"/>
              <a:t>that their computers wouldn’t turn on, with monitors showing the “blue screen of death”</a:t>
            </a:r>
          </a:p>
          <a:p>
            <a:r>
              <a:rPr lang="en-US" dirty="0"/>
              <a:t>Television stations went offline, air travel was disrupted and hospitals were forced to cancel appointments.</a:t>
            </a:r>
          </a:p>
          <a:p>
            <a:r>
              <a:rPr lang="en-US" dirty="0"/>
              <a:t>Root cause?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3A26-CED9-0555-4A82-19623EAA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6194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3F27-3046-6C35-2DAD-ABE4A37F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Microsoft Meltdown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81B3C-EF4A-BD6D-1530-1F7510172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cause</a:t>
            </a:r>
          </a:p>
          <a:p>
            <a:pPr lvl="1"/>
            <a:r>
              <a:rPr lang="en-US" dirty="0">
                <a:latin typeface="+mj-lt"/>
              </a:rPr>
              <a:t>a </a:t>
            </a:r>
            <a:r>
              <a:rPr lang="en-US" b="1" dirty="0"/>
              <a:t>faulty update </a:t>
            </a:r>
            <a:r>
              <a:rPr lang="en-US" dirty="0">
                <a:latin typeface="+mj-lt"/>
              </a:rPr>
              <a:t>distributed by the cybersecurity company CrowdStrike</a:t>
            </a:r>
          </a:p>
          <a:p>
            <a:pPr lvl="1"/>
            <a:r>
              <a:rPr lang="en-US" dirty="0">
                <a:latin typeface="+mj-lt"/>
              </a:rPr>
              <a:t>Update was in their Falcon sensor software, which operates deeply within the Windows OS</a:t>
            </a:r>
          </a:p>
          <a:p>
            <a:pPr lvl="1"/>
            <a:r>
              <a:rPr lang="en-US" b="1" dirty="0">
                <a:latin typeface="+mj-lt"/>
              </a:rPr>
              <a:t>Out-of-bounds error</a:t>
            </a:r>
            <a:r>
              <a:rPr lang="en-US" dirty="0">
                <a:latin typeface="+mj-lt"/>
              </a:rPr>
              <a:t>: 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the software incorrectly expected 20 input fields but  it encountered 21 fields instead.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3A26-CED9-0555-4A82-19623EAA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4393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    </a:t>
            </a:r>
            <a:r>
              <a:rPr lang="en-US" sz="4000" dirty="0">
                <a:latin typeface="Abadi MT Condensed Extra Bold"/>
                <a:cs typeface="Abadi MT Condensed Extra Bold"/>
              </a:rPr>
              <a:t>“It's all done. I just need to test it.”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212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    </a:t>
            </a:r>
            <a:r>
              <a:rPr lang="en-US" sz="4000" dirty="0">
                <a:latin typeface="Abadi MT Condensed Extra Bold"/>
                <a:cs typeface="Abadi MT Condensed Extra Bold"/>
              </a:rPr>
              <a:t>“It's all done. I just need to test it.”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37</a:t>
            </a:fld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115616" y="3105835"/>
            <a:ext cx="7272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“It's much easier to develop software when it doesn't have to be correct. :)”</a:t>
            </a:r>
          </a:p>
        </p:txBody>
      </p:sp>
    </p:spTree>
    <p:extLst>
      <p:ext uri="{BB962C8B-B14F-4D97-AF65-F5344CB8AC3E}">
        <p14:creationId xmlns:p14="http://schemas.microsoft.com/office/powerpoint/2010/main" val="170292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CPEN 422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do you want to learn in this course?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1412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The basics to be effective</a:t>
            </a:r>
          </a:p>
          <a:p>
            <a:endParaRPr lang="en-US" dirty="0"/>
          </a:p>
          <a:p>
            <a:r>
              <a:rPr lang="en-US" dirty="0"/>
              <a:t>Embedding in development process</a:t>
            </a:r>
          </a:p>
          <a:p>
            <a:pPr lvl="1"/>
            <a:r>
              <a:rPr lang="en-US" dirty="0"/>
              <a:t>Testing as a communication vehicle</a:t>
            </a:r>
          </a:p>
          <a:p>
            <a:endParaRPr lang="en-US" dirty="0"/>
          </a:p>
          <a:p>
            <a:r>
              <a:rPr lang="en-US" dirty="0"/>
              <a:t>Early testing as a </a:t>
            </a:r>
            <a:r>
              <a:rPr lang="en-US" i="1" dirty="0"/>
              <a:t>design</a:t>
            </a:r>
            <a:r>
              <a:rPr lang="en-US" dirty="0"/>
              <a:t> activity</a:t>
            </a:r>
          </a:p>
          <a:p>
            <a:pPr lvl="1"/>
            <a:r>
              <a:rPr lang="en-US" dirty="0"/>
              <a:t>Testing shapes the system</a:t>
            </a:r>
          </a:p>
          <a:p>
            <a:endParaRPr lang="en-US" dirty="0"/>
          </a:p>
          <a:p>
            <a:r>
              <a:rPr lang="en-US" dirty="0"/>
              <a:t>Testing as an </a:t>
            </a:r>
            <a:r>
              <a:rPr lang="en-US" i="1" dirty="0"/>
              <a:t>engineering </a:t>
            </a:r>
            <a:r>
              <a:rPr lang="en-US" dirty="0"/>
              <a:t>discipline</a:t>
            </a:r>
          </a:p>
          <a:p>
            <a:pPr lvl="1"/>
            <a:r>
              <a:rPr lang="en-US" dirty="0"/>
              <a:t>Tradeoff in costs and quality</a:t>
            </a:r>
          </a:p>
          <a:p>
            <a:pPr lvl="1"/>
            <a:r>
              <a:rPr lang="en-US" dirty="0"/>
              <a:t>Scientific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39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4713" y="3861048"/>
            <a:ext cx="1123711" cy="112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toyshop.ch/playmobil_2006/mutter_ki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35688" y="2443825"/>
            <a:ext cx="1052662" cy="1056613"/>
          </a:xfrm>
          <a:prstGeom prst="rect">
            <a:avLst/>
          </a:prstGeom>
          <a:noFill/>
        </p:spPr>
      </p:pic>
      <p:pic>
        <p:nvPicPr>
          <p:cNvPr id="7" name="Picture 2" descr="http://www.che.tamu.edu/orgs/groups/Froment/Website/Images/oil%20refinery%2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5229200"/>
            <a:ext cx="1920213" cy="1440160"/>
          </a:xfrm>
          <a:prstGeom prst="rect">
            <a:avLst/>
          </a:prstGeom>
          <a:noFill/>
        </p:spPr>
      </p:pic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31534" y="1268760"/>
            <a:ext cx="1356816" cy="101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708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Professor @ UBC (2021-now)</a:t>
            </a:r>
          </a:p>
          <a:p>
            <a:r>
              <a:rPr lang="en-US" dirty="0"/>
              <a:t>Visiting Scientist @ Google (2017-2018)</a:t>
            </a:r>
          </a:p>
          <a:p>
            <a:r>
              <a:rPr lang="en-US" dirty="0"/>
              <a:t>Associate Professor @ UBC (2016-2021)</a:t>
            </a:r>
          </a:p>
          <a:p>
            <a:r>
              <a:rPr lang="en-US" dirty="0"/>
              <a:t>Assistant Professor @ UBC (2011-2016)</a:t>
            </a:r>
          </a:p>
          <a:p>
            <a:r>
              <a:rPr lang="en-US" dirty="0"/>
              <a:t>Visiting Researcher @ Fujitsu Labs (2010)</a:t>
            </a:r>
          </a:p>
          <a:p>
            <a:r>
              <a:rPr lang="en-US" dirty="0"/>
              <a:t>PhD in CS @ TU Delft (2005-2009)</a:t>
            </a:r>
          </a:p>
          <a:p>
            <a:r>
              <a:rPr lang="en-US" dirty="0"/>
              <a:t>Software Engineer (2001-2005)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083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CE6-8F69-48EA-BE8C-78F539220FA5}" type="slidenum">
              <a:rPr lang="en-US"/>
              <a:pPr/>
              <a:t>40</a:t>
            </a:fld>
            <a:endParaRPr 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You’ll Learn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Test design:</a:t>
            </a:r>
          </a:p>
          <a:p>
            <a:pPr lvl="1"/>
            <a:r>
              <a:rPr lang="en-US" i="1" dirty="0"/>
              <a:t>Which test cases are likely to reveal errors?</a:t>
            </a:r>
            <a:r>
              <a:rPr lang="en-US" dirty="0"/>
              <a:t> </a:t>
            </a:r>
          </a:p>
          <a:p>
            <a:r>
              <a:rPr lang="en-US" dirty="0"/>
              <a:t>Test assessment:</a:t>
            </a:r>
          </a:p>
          <a:p>
            <a:pPr lvl="1"/>
            <a:r>
              <a:rPr lang="en-US" dirty="0"/>
              <a:t>Have I tested enough? Are my tests good?</a:t>
            </a:r>
          </a:p>
          <a:p>
            <a:r>
              <a:rPr lang="en-US" dirty="0"/>
              <a:t>Analysis techniques</a:t>
            </a:r>
          </a:p>
          <a:p>
            <a:pPr lvl="1"/>
            <a:r>
              <a:rPr lang="en-US" i="1" dirty="0"/>
              <a:t>Control-flow analysis </a:t>
            </a:r>
          </a:p>
          <a:p>
            <a:pPr lvl="1"/>
            <a:r>
              <a:rPr lang="en-US" i="1" dirty="0"/>
              <a:t>Data-flow analysis</a:t>
            </a:r>
          </a:p>
          <a:p>
            <a:pPr lvl="1"/>
            <a:r>
              <a:rPr lang="en-US" i="1" dirty="0"/>
              <a:t>Static bug checkers</a:t>
            </a:r>
          </a:p>
        </p:txBody>
      </p:sp>
    </p:spTree>
    <p:extLst>
      <p:ext uri="{BB962C8B-B14F-4D97-AF65-F5344CB8AC3E}">
        <p14:creationId xmlns:p14="http://schemas.microsoft.com/office/powerpoint/2010/main" val="4090611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20EA-8E68-4996-9207-8606C92DDBAF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 dirty="0"/>
              <a:t>Textbook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275856" y="1772816"/>
            <a:ext cx="2808312" cy="2938264"/>
            <a:chOff x="4272" y="1584"/>
            <a:chExt cx="1440" cy="1488"/>
          </a:xfrm>
        </p:grpSpPr>
        <p:pic>
          <p:nvPicPr>
            <p:cNvPr id="195590" name="Picture 6" descr="The image “http://www.cs.uoregon.edu/~michal/book/images/book_cover_med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1632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95591" name="Rectangle 7"/>
            <p:cNvSpPr>
              <a:spLocks noChangeArrowheads="1"/>
            </p:cNvSpPr>
            <p:nvPr/>
          </p:nvSpPr>
          <p:spPr bwMode="auto">
            <a:xfrm>
              <a:off x="4416" y="1584"/>
              <a:ext cx="1152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3" name="Rectangle 2"/>
          <p:cNvSpPr/>
          <p:nvPr/>
        </p:nvSpPr>
        <p:spPr>
          <a:xfrm>
            <a:off x="251520" y="5085184"/>
            <a:ext cx="8784976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aseline="30000" dirty="0"/>
              <a:t>You can request a free digital copy of the book:</a:t>
            </a:r>
          </a:p>
          <a:p>
            <a:r>
              <a:rPr lang="en-US" sz="4400" baseline="30000" dirty="0">
                <a:hlinkClick r:id="rId4"/>
              </a:rPr>
              <a:t>https://ix.cs.uoregon.edu/</a:t>
            </a:r>
            <a:r>
              <a:rPr lang="en-US" sz="4400" baseline="-25000" dirty="0">
                <a:hlinkClick r:id="rId4"/>
              </a:rPr>
              <a:t>~</a:t>
            </a:r>
            <a:r>
              <a:rPr lang="en-US" sz="4400" baseline="30000" dirty="0">
                <a:hlinkClick r:id="rId4"/>
              </a:rPr>
              <a:t>michal/book/free.php</a:t>
            </a:r>
            <a:r>
              <a:rPr lang="en-US" sz="4400" baseline="300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2600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BF8E-AA8B-4EE5-AE5F-64FB6E92C508}" type="slidenum">
              <a:rPr lang="en-US"/>
              <a:pPr/>
              <a:t>42</a:t>
            </a:fld>
            <a:endParaRPr lang="en-US"/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Pezzè &amp; Young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Part I: Intro</a:t>
            </a:r>
          </a:p>
          <a:p>
            <a:r>
              <a:rPr lang="en-US"/>
              <a:t>Part II: Basic techniques</a:t>
            </a:r>
          </a:p>
          <a:p>
            <a:pPr lvl="1"/>
            <a:r>
              <a:rPr lang="en-US"/>
              <a:t>“finite abstractions of behavior”</a:t>
            </a:r>
          </a:p>
          <a:p>
            <a:r>
              <a:rPr lang="en-US"/>
              <a:t>Part III: Problems &amp; Methods</a:t>
            </a:r>
          </a:p>
          <a:p>
            <a:pPr lvl="1"/>
            <a:r>
              <a:rPr lang="en-US"/>
              <a:t>Test case selection, test adequacy</a:t>
            </a:r>
          </a:p>
          <a:p>
            <a:pPr lvl="1"/>
            <a:r>
              <a:rPr lang="en-US"/>
              <a:t>Functional &amp; model-based testing</a:t>
            </a:r>
          </a:p>
          <a:p>
            <a:pPr lvl="1"/>
            <a:r>
              <a:rPr lang="en-US"/>
              <a:t>Testing object-oriented software</a:t>
            </a:r>
          </a:p>
          <a:p>
            <a:r>
              <a:rPr lang="en-US"/>
              <a:t>Part IV: Process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629400" y="152400"/>
            <a:ext cx="2286000" cy="2362200"/>
            <a:chOff x="4272" y="1584"/>
            <a:chExt cx="1440" cy="1488"/>
          </a:xfrm>
        </p:grpSpPr>
        <p:pic>
          <p:nvPicPr>
            <p:cNvPr id="197637" name="Picture 5" descr="The image “http://www.cs.uoregon.edu/~michal/book/images/book_cover_med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1632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97638" name="Rectangle 6"/>
            <p:cNvSpPr>
              <a:spLocks noChangeArrowheads="1"/>
            </p:cNvSpPr>
            <p:nvPr/>
          </p:nvSpPr>
          <p:spPr bwMode="auto">
            <a:xfrm>
              <a:off x="4416" y="1584"/>
              <a:ext cx="1152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590908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3760-0019-4B53-8052-23FC8C7EA196}" type="slidenum">
              <a:rPr lang="en-US"/>
              <a:pPr/>
              <a:t>43</a:t>
            </a:fld>
            <a:endParaRPr lang="en-US"/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Book: </a:t>
            </a:r>
            <a:r>
              <a:rPr lang="en-US" dirty="0" err="1"/>
              <a:t>Pezzè</a:t>
            </a:r>
            <a:r>
              <a:rPr lang="en-US" dirty="0"/>
              <a:t> &amp; Young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</a:t>
            </a:r>
          </a:p>
          <a:p>
            <a:pPr lvl="1"/>
            <a:r>
              <a:rPr lang="en-US" i="1" dirty="0"/>
              <a:t>achieve balance of </a:t>
            </a:r>
            <a:r>
              <a:rPr lang="en-US" b="1" i="1" dirty="0"/>
              <a:t>costs</a:t>
            </a:r>
            <a:r>
              <a:rPr lang="en-US" i="1" dirty="0"/>
              <a:t>, </a:t>
            </a:r>
            <a:r>
              <a:rPr lang="en-US" b="1" i="1" dirty="0"/>
              <a:t>schedule</a:t>
            </a:r>
            <a:r>
              <a:rPr lang="en-US" i="1" dirty="0"/>
              <a:t>, and </a:t>
            </a:r>
            <a:r>
              <a:rPr lang="en-US" b="1" i="1" dirty="0"/>
              <a:t>quality</a:t>
            </a:r>
          </a:p>
          <a:p>
            <a:endParaRPr lang="en-US" dirty="0"/>
          </a:p>
          <a:p>
            <a:r>
              <a:rPr lang="en-US" dirty="0"/>
              <a:t>Testing and analysis are</a:t>
            </a:r>
          </a:p>
          <a:p>
            <a:pPr lvl="1"/>
            <a:r>
              <a:rPr lang="en-US" i="1" dirty="0"/>
              <a:t>integral to modern software engineering practice</a:t>
            </a:r>
          </a:p>
          <a:p>
            <a:pPr lvl="1"/>
            <a:r>
              <a:rPr lang="en-US" i="1" dirty="0"/>
              <a:t>equally important and technically demanding as other aspects of development</a:t>
            </a:r>
          </a:p>
          <a:p>
            <a:pPr lvl="1">
              <a:buFontTx/>
              <a:buNone/>
            </a:pP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81000" y="152400"/>
            <a:ext cx="1066800" cy="1219200"/>
            <a:chOff x="4272" y="1584"/>
            <a:chExt cx="1440" cy="1488"/>
          </a:xfrm>
        </p:grpSpPr>
        <p:pic>
          <p:nvPicPr>
            <p:cNvPr id="200712" name="Picture 8" descr="The image “http://www.cs.uoregon.edu/~michal/book/images/book_cover_med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1632"/>
              <a:ext cx="1440" cy="1440"/>
            </a:xfrm>
            <a:prstGeom prst="rect">
              <a:avLst/>
            </a:prstGeom>
            <a:noFill/>
          </p:spPr>
        </p:pic>
        <p:sp>
          <p:nvSpPr>
            <p:cNvPr id="200713" name="Rectangle 9"/>
            <p:cNvSpPr>
              <a:spLocks noChangeArrowheads="1"/>
            </p:cNvSpPr>
            <p:nvPr/>
          </p:nvSpPr>
          <p:spPr bwMode="auto">
            <a:xfrm>
              <a:off x="4416" y="1584"/>
              <a:ext cx="1152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200714" name="AutoShape 10"/>
          <p:cNvSpPr>
            <a:spLocks noChangeArrowheads="1"/>
          </p:cNvSpPr>
          <p:nvPr/>
        </p:nvSpPr>
        <p:spPr bwMode="auto">
          <a:xfrm>
            <a:off x="8229600" y="228600"/>
            <a:ext cx="633413" cy="549275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xvii</a:t>
            </a:r>
          </a:p>
        </p:txBody>
      </p:sp>
    </p:spTree>
    <p:extLst>
      <p:ext uri="{BB962C8B-B14F-4D97-AF65-F5344CB8AC3E}">
        <p14:creationId xmlns:p14="http://schemas.microsoft.com/office/powerpoint/2010/main" val="423508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0608-CFE3-4861-9449-2D669222C35A}" type="slidenum">
              <a:rPr lang="en-US"/>
              <a:pPr/>
              <a:t>44</a:t>
            </a:fld>
            <a:endParaRPr lang="en-US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Knowledge</a:t>
            </a:r>
            <a:r>
              <a:rPr lang="en-US" dirty="0"/>
              <a:t> </a:t>
            </a:r>
            <a:r>
              <a:rPr lang="en-US" b="1" dirty="0"/>
              <a:t>level</a:t>
            </a:r>
          </a:p>
          <a:p>
            <a:pPr lvl="1"/>
            <a:r>
              <a:rPr lang="en-US" dirty="0"/>
              <a:t>Raw facts: essential software analysis methods, tools, techniques, ... </a:t>
            </a:r>
          </a:p>
          <a:p>
            <a:r>
              <a:rPr lang="en-US" b="1" dirty="0"/>
              <a:t>Application</a:t>
            </a:r>
            <a:r>
              <a:rPr lang="en-US" dirty="0"/>
              <a:t> </a:t>
            </a:r>
            <a:r>
              <a:rPr lang="en-US" b="1" dirty="0"/>
              <a:t>level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Practical: actually use selected techniques</a:t>
            </a:r>
          </a:p>
          <a:p>
            <a:r>
              <a:rPr lang="en-US" b="1" dirty="0"/>
              <a:t>Evaluation</a:t>
            </a:r>
            <a:r>
              <a:rPr lang="en-US" dirty="0"/>
              <a:t> </a:t>
            </a:r>
            <a:r>
              <a:rPr lang="en-US" b="1" dirty="0"/>
              <a:t>level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Analytical: Decide what’s useful in </a:t>
            </a:r>
            <a:r>
              <a:rPr lang="en-US" i="1" dirty="0"/>
              <a:t>your</a:t>
            </a:r>
            <a:r>
              <a:rPr lang="en-US" dirty="0"/>
              <a:t> project</a:t>
            </a:r>
          </a:p>
          <a:p>
            <a:pPr lvl="1"/>
            <a:r>
              <a:rPr lang="en-US" i="1" dirty="0"/>
              <a:t>Criticize, analyze, investigate, reflect, innovate, 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6165304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 MT Condensed Extra Bold"/>
                <a:cs typeface="Abadi MT Condensed Extra Bold"/>
              </a:rPr>
              <a:t>Be a better Software Analyzer -&gt; Developer -&gt; Manager -&gt; Engineer</a:t>
            </a:r>
          </a:p>
        </p:txBody>
      </p:sp>
    </p:spTree>
    <p:extLst>
      <p:ext uri="{BB962C8B-B14F-4D97-AF65-F5344CB8AC3E}">
        <p14:creationId xmlns:p14="http://schemas.microsoft.com/office/powerpoint/2010/main" val="926350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11995-712F-0F57-6F11-C23E30FE6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5683-B5BC-1776-EFD8-3463333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B80A-40DA-3F0B-22E0-B5B93171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517232"/>
          </a:xfrm>
        </p:spPr>
        <p:txBody>
          <a:bodyPr>
            <a:normAutofit fontScale="70000" lnSpcReduction="20000"/>
          </a:bodyPr>
          <a:lstStyle/>
          <a:p>
            <a:r>
              <a:rPr lang="en-CA" b="1" dirty="0"/>
              <a:t>Principles and Challenges of Software Testing</a:t>
            </a:r>
            <a:r>
              <a:rPr lang="en-CA" dirty="0"/>
              <a:t>: Understand the core principles, method- ologies, and common obstacles encountered in the testing process. </a:t>
            </a:r>
          </a:p>
          <a:p>
            <a:r>
              <a:rPr lang="en-CA" b="1" dirty="0"/>
              <a:t>Static and Dynamic Analysis</a:t>
            </a:r>
            <a:r>
              <a:rPr lang="en-CA" dirty="0"/>
              <a:t>: Learn how to apply both static and dynamic analysis tech- </a:t>
            </a:r>
            <a:r>
              <a:rPr lang="en-CA" dirty="0" err="1"/>
              <a:t>niques</a:t>
            </a:r>
            <a:r>
              <a:rPr lang="en-CA" dirty="0"/>
              <a:t> to identify potential issues in software code and execution. </a:t>
            </a:r>
          </a:p>
          <a:p>
            <a:r>
              <a:rPr lang="en-CA" b="1" dirty="0"/>
              <a:t>Requirements-Based Testing and Acceptance Testing</a:t>
            </a:r>
            <a:r>
              <a:rPr lang="en-CA" dirty="0"/>
              <a:t>: Explore the methods for ensuring that software meets specified requirements and is ready for release through thorough acceptance testing. </a:t>
            </a:r>
          </a:p>
          <a:p>
            <a:r>
              <a:rPr lang="en-CA" b="1" dirty="0"/>
              <a:t>Levels of Testing</a:t>
            </a:r>
            <a:r>
              <a:rPr lang="en-CA" dirty="0"/>
              <a:t>: Gain proficiency in various testing levels, including unit, integration, and system testing, and understand their roles in the software development lifecycle. </a:t>
            </a:r>
          </a:p>
          <a:p>
            <a:r>
              <a:rPr lang="en-CA" b="1" dirty="0"/>
              <a:t>Regression Testing</a:t>
            </a:r>
            <a:r>
              <a:rPr lang="en-CA" dirty="0"/>
              <a:t>: Study strategies for test selection, prioritization, and minimization to efficiently manage regression testing in evolving software systems. </a:t>
            </a:r>
          </a:p>
          <a:p>
            <a:r>
              <a:rPr lang="en-CA" b="1" dirty="0"/>
              <a:t>Test Oracles, Invariants, and Assertions</a:t>
            </a:r>
            <a:r>
              <a:rPr lang="en-CA" dirty="0"/>
              <a:t>: Learn how to define and use test oracles, </a:t>
            </a:r>
            <a:r>
              <a:rPr lang="en-CA" dirty="0" err="1"/>
              <a:t>invari</a:t>
            </a:r>
            <a:r>
              <a:rPr lang="en-CA" dirty="0"/>
              <a:t>- ants, and assertions to validate software behavior and ensure correctness.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51BD7-D669-6AA1-84DA-882063D9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6261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517232"/>
          </a:xfrm>
        </p:spPr>
        <p:txBody>
          <a:bodyPr>
            <a:normAutofit fontScale="55000" lnSpcReduction="20000"/>
          </a:bodyPr>
          <a:lstStyle/>
          <a:p>
            <a:r>
              <a:rPr lang="en-CA" b="1" dirty="0"/>
              <a:t>Test Adequacy Criteria and Code Coverage</a:t>
            </a:r>
            <a:r>
              <a:rPr lang="en-CA" dirty="0"/>
              <a:t>: Develop an understanding of test adequacy criteria and how to achieve comprehensive code coverage. </a:t>
            </a:r>
          </a:p>
          <a:p>
            <a:r>
              <a:rPr lang="en-CA" b="1" dirty="0"/>
              <a:t>Fault-Based Analysis and Mutation Testing</a:t>
            </a:r>
            <a:r>
              <a:rPr lang="en-CA" dirty="0"/>
              <a:t>: Explore fault-based techniques, including mutation testing, to assess the effectiveness of test suites. </a:t>
            </a:r>
          </a:p>
          <a:p>
            <a:r>
              <a:rPr lang="en-CA" b="1" dirty="0"/>
              <a:t>Program Analysis</a:t>
            </a:r>
            <a:r>
              <a:rPr lang="en-CA" dirty="0"/>
              <a:t>: Delve into advanced program analysis techniques, such as symbolic exe- </a:t>
            </a:r>
            <a:r>
              <a:rPr lang="en-CA" dirty="0" err="1"/>
              <a:t>cution</a:t>
            </a:r>
            <a:r>
              <a:rPr lang="en-CA" dirty="0"/>
              <a:t>, concolic testing, control-flow analysis, and data-flow analysis. </a:t>
            </a:r>
          </a:p>
          <a:p>
            <a:r>
              <a:rPr lang="en-CA" b="1" dirty="0"/>
              <a:t>Problem Tracking, Debugging, and Fault Localization</a:t>
            </a:r>
            <a:r>
              <a:rPr lang="en-CA" dirty="0"/>
              <a:t>: Acquire skills in identifying, tracking, and resolving software issues through debugging and fault localization. </a:t>
            </a:r>
          </a:p>
          <a:p>
            <a:r>
              <a:rPr lang="en-CA" b="1" dirty="0"/>
              <a:t>Program Repair</a:t>
            </a:r>
            <a:r>
              <a:rPr lang="en-CA" dirty="0"/>
              <a:t>: Learn techniques for automatically repairing software defects and improving code reliability. </a:t>
            </a:r>
          </a:p>
          <a:p>
            <a:r>
              <a:rPr lang="en-CA" b="1" dirty="0"/>
              <a:t>Domain-Specific Software Testing</a:t>
            </a:r>
            <a:r>
              <a:rPr lang="en-CA" dirty="0"/>
              <a:t>: Study the unique challenges of testing domain-specific software systems, including web applications, mobile apps, and graphical user interfaces (GUIs). </a:t>
            </a:r>
          </a:p>
          <a:p>
            <a:r>
              <a:rPr lang="en-CA" b="1" dirty="0"/>
              <a:t>Test Generation and AI-Assisted Testing</a:t>
            </a:r>
            <a:r>
              <a:rPr lang="en-CA" dirty="0"/>
              <a:t>: Explore modern approaches to test generation, including the use of AI-assisted techniques to enhance test creation and execution. </a:t>
            </a:r>
          </a:p>
          <a:p>
            <a:r>
              <a:rPr lang="en-CA" b="1" dirty="0"/>
              <a:t>Automation and Tool Building</a:t>
            </a:r>
            <a:r>
              <a:rPr lang="en-CA" dirty="0"/>
              <a:t>: Gain hands-on experience in building automated testing tools and frameworks to streamline and improve the efficiency of the testing process.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457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530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SaaS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51723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You are hired as a test engineer.</a:t>
            </a:r>
          </a:p>
          <a:p>
            <a:r>
              <a:rPr lang="en-US" dirty="0"/>
              <a:t>The goal is to improve the quality and find any current and potential future bugs.</a:t>
            </a:r>
          </a:p>
          <a:p>
            <a:r>
              <a:rPr lang="en-US" dirty="0"/>
              <a:t>In pairs, devise a test plan in which you outline how you would go about achieving the goal.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2538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DBACF-6DEE-4016-91E1-0B3B73BC8F03}" type="slidenum">
              <a:rPr lang="en-US"/>
              <a:pPr/>
              <a:t>5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Software </a:t>
            </a:r>
            <a:r>
              <a:rPr lang="en-US" sz="3600" dirty="0" err="1"/>
              <a:t>AnaLysis</a:t>
            </a:r>
            <a:r>
              <a:rPr lang="en-US" sz="3600" dirty="0"/>
              <a:t> and Testing (</a:t>
            </a:r>
            <a:r>
              <a:rPr lang="en-US" sz="3600" b="1" dirty="0"/>
              <a:t>SALT</a:t>
            </a:r>
            <a:r>
              <a:rPr lang="en-US" sz="3600" dirty="0"/>
              <a:t>)</a:t>
            </a:r>
            <a:br>
              <a:rPr lang="en-US" sz="3600" dirty="0"/>
            </a:br>
            <a:r>
              <a:rPr lang="en-US" sz="3100" dirty="0">
                <a:hlinkClick r:id="rId3"/>
              </a:rPr>
              <a:t>http://salt.ece.ubc.ca</a:t>
            </a:r>
            <a:r>
              <a:rPr lang="en-US" sz="3100" dirty="0"/>
              <a:t> 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15405"/>
            <a:ext cx="41910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b="1" dirty="0"/>
              <a:t>Research Group: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3 PhD, 3 MSc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Undergrad Interns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/>
              <a:t>Teaching: </a:t>
            </a:r>
          </a:p>
          <a:p>
            <a:r>
              <a:rPr lang="en-US" sz="2400" dirty="0"/>
              <a:t>Software construction</a:t>
            </a:r>
          </a:p>
          <a:p>
            <a:r>
              <a:rPr lang="en-US" sz="2400" dirty="0"/>
              <a:t>Software verification</a:t>
            </a:r>
          </a:p>
          <a:p>
            <a:r>
              <a:rPr lang="en-US" sz="2400" dirty="0"/>
              <a:t>Software testing and analysis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15405"/>
            <a:ext cx="4356100" cy="4525963"/>
          </a:xfrm>
        </p:spPr>
        <p:txBody>
          <a:bodyPr>
            <a:normAutofit/>
          </a:bodyPr>
          <a:lstStyle/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2400" b="1" dirty="0"/>
              <a:t>Research: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Software engineering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AI4SE: Generative AI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Software testing and analysis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Web and mobile engineering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/>
              <a:t>Partners: 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Collaboration with ~10 different companies</a:t>
            </a:r>
          </a:p>
        </p:txBody>
      </p:sp>
    </p:spTree>
    <p:extLst>
      <p:ext uri="{BB962C8B-B14F-4D97-AF65-F5344CB8AC3E}">
        <p14:creationId xmlns:p14="http://schemas.microsoft.com/office/powerpoint/2010/main" val="207233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0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Testing 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88840"/>
            <a:ext cx="8263260" cy="41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9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61" name="Picture 21" descr="http://www.iplus.ro/images/microsoft-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84" y="3152532"/>
            <a:ext cx="2385516" cy="1908413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79" y="4008255"/>
            <a:ext cx="2413221" cy="1608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2" name="Picture 1" descr="fujitsu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54" y="4100316"/>
            <a:ext cx="1488256" cy="725048"/>
          </a:xfrm>
          <a:prstGeom prst="rect">
            <a:avLst/>
          </a:prstGeom>
        </p:spPr>
      </p:pic>
      <p:pic>
        <p:nvPicPr>
          <p:cNvPr id="3" name="Picture 2" descr="fusionpip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805264"/>
            <a:ext cx="2168624" cy="632635"/>
          </a:xfrm>
          <a:prstGeom prst="rect">
            <a:avLst/>
          </a:prstGeom>
        </p:spPr>
      </p:pic>
      <p:pic>
        <p:nvPicPr>
          <p:cNvPr id="5" name="Picture 4" descr="ibm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3" y="5186976"/>
            <a:ext cx="984620" cy="480086"/>
          </a:xfrm>
          <a:prstGeom prst="rect">
            <a:avLst/>
          </a:prstGeom>
        </p:spPr>
      </p:pic>
      <p:pic>
        <p:nvPicPr>
          <p:cNvPr id="6" name="Picture 5" descr="lm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11680"/>
            <a:ext cx="6316416" cy="1250776"/>
          </a:xfrm>
          <a:prstGeom prst="rect">
            <a:avLst/>
          </a:prstGeom>
        </p:spPr>
      </p:pic>
      <p:pic>
        <p:nvPicPr>
          <p:cNvPr id="7" name="Picture 6" descr="sap-logo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929" y="478542"/>
            <a:ext cx="2560127" cy="1290786"/>
          </a:xfrm>
          <a:prstGeom prst="rect">
            <a:avLst/>
          </a:prstGeom>
        </p:spPr>
      </p:pic>
      <p:pic>
        <p:nvPicPr>
          <p:cNvPr id="8" name="Picture 7" descr="coverity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356992"/>
            <a:ext cx="2230926" cy="463451"/>
          </a:xfrm>
          <a:prstGeom prst="rect">
            <a:avLst/>
          </a:prstGeom>
        </p:spPr>
      </p:pic>
      <p:pic>
        <p:nvPicPr>
          <p:cNvPr id="9" name="Picture 8" descr="quickmobile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013176"/>
            <a:ext cx="3499943" cy="939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517" y="2898904"/>
            <a:ext cx="1697197" cy="507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2410" y="2349500"/>
            <a:ext cx="3602789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5694" y="1467864"/>
            <a:ext cx="1908068" cy="1263785"/>
          </a:xfrm>
          <a:prstGeom prst="rect">
            <a:avLst/>
          </a:prstGeom>
        </p:spPr>
      </p:pic>
      <p:pic>
        <p:nvPicPr>
          <p:cNvPr id="4" name="Picture 3" descr="hauwei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447" y="3419534"/>
            <a:ext cx="1102137" cy="11070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4D578B-5518-1C66-221F-10D330E455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3" y="478542"/>
            <a:ext cx="3112401" cy="9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0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@ Google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r>
              <a:rPr lang="en-US" dirty="0"/>
              <a:t>Learning to fix compilation errors </a:t>
            </a:r>
            <a:r>
              <a:rPr lang="en-US" b="1" dirty="0"/>
              <a:t>automatically</a:t>
            </a:r>
          </a:p>
          <a:p>
            <a:pPr lvl="1"/>
            <a:r>
              <a:rPr lang="en-US" dirty="0"/>
              <a:t>Machine learning, deep learning</a:t>
            </a:r>
          </a:p>
          <a:p>
            <a:pPr lvl="1"/>
            <a:r>
              <a:rPr lang="en-US" dirty="0"/>
              <a:t>Neural Machine Translation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Large-scale Refactoring for Java Type Migration </a:t>
            </a:r>
          </a:p>
          <a:p>
            <a:pPr lvl="1"/>
            <a:r>
              <a:rPr lang="en-US" dirty="0"/>
              <a:t>300 millions lines of Java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891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28244</TotalTime>
  <Words>2041</Words>
  <Application>Microsoft Macintosh PowerPoint</Application>
  <PresentationFormat>On-screen Show (4:3)</PresentationFormat>
  <Paragraphs>411</Paragraphs>
  <Slides>48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 MT Condensed Extra Bold</vt:lpstr>
      <vt:lpstr>Arial</vt:lpstr>
      <vt:lpstr>Calibri</vt:lpstr>
      <vt:lpstr>CMBX10</vt:lpstr>
      <vt:lpstr>CMR10</vt:lpstr>
      <vt:lpstr>Times New Roman</vt:lpstr>
      <vt:lpstr>Office Theme</vt:lpstr>
      <vt:lpstr>PowerPoint Presentation</vt:lpstr>
      <vt:lpstr>Today’s Objectives</vt:lpstr>
      <vt:lpstr>Contact Info</vt:lpstr>
      <vt:lpstr>Bio </vt:lpstr>
      <vt:lpstr>Software AnaLysis and Testing (SALT) http://salt.ece.ubc.ca </vt:lpstr>
      <vt:lpstr>PowerPoint Presentation</vt:lpstr>
      <vt:lpstr>PowerPoint Presentation</vt:lpstr>
      <vt:lpstr>PowerPoint Presentation</vt:lpstr>
      <vt:lpstr>My research @ Google </vt:lpstr>
      <vt:lpstr>Resources</vt:lpstr>
      <vt:lpstr>TA</vt:lpstr>
      <vt:lpstr>Assessment</vt:lpstr>
      <vt:lpstr>Canvas and Piazza</vt:lpstr>
      <vt:lpstr>Active Participation</vt:lpstr>
      <vt:lpstr>Student Presentations</vt:lpstr>
      <vt:lpstr>Student Presentations</vt:lpstr>
      <vt:lpstr>Lab Work</vt:lpstr>
      <vt:lpstr>Lecture Style</vt:lpstr>
      <vt:lpstr>Questions?</vt:lpstr>
      <vt:lpstr>PowerPoint Presentation</vt:lpstr>
      <vt:lpstr>Part II: Preliminaries</vt:lpstr>
      <vt:lpstr>PowerPoint Presentation</vt:lpstr>
      <vt:lpstr>PowerPoint Presentation</vt:lpstr>
      <vt:lpstr>Bug</vt:lpstr>
      <vt:lpstr>“Our civilization runs on software”</vt:lpstr>
      <vt:lpstr>“Software is eating the world”</vt:lpstr>
      <vt:lpstr>“Software is eating the world”</vt:lpstr>
      <vt:lpstr>“AI is eating the world”</vt:lpstr>
      <vt:lpstr>Software Dependability</vt:lpstr>
      <vt:lpstr>PowerPoint Presentation</vt:lpstr>
      <vt:lpstr>More examples of software defects</vt:lpstr>
      <vt:lpstr>More infamous examples</vt:lpstr>
      <vt:lpstr>PowerPoint Presentation</vt:lpstr>
      <vt:lpstr>Recent Microsoft Meltdown</vt:lpstr>
      <vt:lpstr>Recent Microsoft Meltdown</vt:lpstr>
      <vt:lpstr>PowerPoint Presentation</vt:lpstr>
      <vt:lpstr>PowerPoint Presentation</vt:lpstr>
      <vt:lpstr>CPEN 422</vt:lpstr>
      <vt:lpstr>This Course</vt:lpstr>
      <vt:lpstr>Skills You’ll Learn</vt:lpstr>
      <vt:lpstr>Textbook</vt:lpstr>
      <vt:lpstr>Pezzè &amp; Young</vt:lpstr>
      <vt:lpstr>The Book: Pezzè &amp; Young</vt:lpstr>
      <vt:lpstr>Learning Objectives</vt:lpstr>
      <vt:lpstr>Topics Covered</vt:lpstr>
      <vt:lpstr>Topics Covered</vt:lpstr>
      <vt:lpstr>Questions?</vt:lpstr>
      <vt:lpstr>Testing a SaaS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 &amp; Quality Engineering</dc:title>
  <dc:creator>arie</dc:creator>
  <cp:lastModifiedBy>Ali Mesbah</cp:lastModifiedBy>
  <cp:revision>725</cp:revision>
  <dcterms:created xsi:type="dcterms:W3CDTF">2010-02-01T09:40:08Z</dcterms:created>
  <dcterms:modified xsi:type="dcterms:W3CDTF">2025-09-03T18:29:01Z</dcterms:modified>
</cp:coreProperties>
</file>